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" charset="1" panose="00000000000000000000"/>
      <p:regular r:id="rId19"/>
    </p:embeddedFont>
    <p:embeddedFont>
      <p:font typeface="Merriweather Bold" charset="1" panose="00000800000000000000"/>
      <p:regular r:id="rId20"/>
    </p:embeddedFont>
    <p:embeddedFont>
      <p:font typeface="Open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https://github.com/shravanichandane/UNIFIED_MENTOR_TASKS" TargetMode="External" Type="http://schemas.openxmlformats.org/officeDocument/2006/relationships/hyperlink"/><Relationship Id="rId12" Target="https://www.linkedin.com/in/shravani-chandane-58ab062b6/" TargetMode="External" Type="http://schemas.openxmlformats.org/officeDocument/2006/relationships/hyperlink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jpeg" Type="http://schemas.openxmlformats.org/officeDocument/2006/relationships/image"/><Relationship Id="rId7" Target="../media/VAEe3SpnSKo.mp4" Type="http://schemas.openxmlformats.org/officeDocument/2006/relationships/video"/><Relationship Id="rId8" Target="../media/VAEe3SpnSKo.mp4" Type="http://schemas.microsoft.com/office/2007/relationships/media"/><Relationship Id="rId9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5.jpeg" Type="http://schemas.openxmlformats.org/officeDocument/2006/relationships/image"/><Relationship Id="rId5" Target="../media/VAGGoEIo7rE.mp4" Type="http://schemas.openxmlformats.org/officeDocument/2006/relationships/video"/><Relationship Id="rId6" Target="../media/VAGGoEIo7rE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9525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6736" y="5401593"/>
            <a:ext cx="8482773" cy="125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0"/>
              </a:lnSpc>
            </a:pPr>
            <a:r>
              <a:rPr lang="en-US" sz="3207">
                <a:solidFill>
                  <a:srgbClr val="403C4E"/>
                </a:solidFill>
                <a:latin typeface="Open Sans"/>
              </a:rPr>
              <a:t>Market Capitalization and Quarterly Sales Analysis of Top 500 Indian Companies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36736" y="6544716"/>
            <a:ext cx="453777" cy="453778"/>
            <a:chOff x="0" y="0"/>
            <a:chExt cx="605037" cy="6050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5028" cy="605028"/>
            </a:xfrm>
            <a:custGeom>
              <a:avLst/>
              <a:gdLst/>
              <a:ahLst/>
              <a:cxnLst/>
              <a:rect r="r" b="b" t="t" l="l"/>
              <a:pathLst>
                <a:path h="605028" w="605028">
                  <a:moveTo>
                    <a:pt x="0" y="302514"/>
                  </a:moveTo>
                  <a:cubicBezTo>
                    <a:pt x="0" y="135382"/>
                    <a:pt x="135382" y="0"/>
                    <a:pt x="302514" y="0"/>
                  </a:cubicBezTo>
                  <a:cubicBezTo>
                    <a:pt x="304419" y="0"/>
                    <a:pt x="306324" y="889"/>
                    <a:pt x="307467" y="2413"/>
                  </a:cubicBezTo>
                  <a:lnTo>
                    <a:pt x="302514" y="6350"/>
                  </a:lnTo>
                  <a:lnTo>
                    <a:pt x="302514" y="0"/>
                  </a:lnTo>
                  <a:lnTo>
                    <a:pt x="302514" y="6350"/>
                  </a:lnTo>
                  <a:lnTo>
                    <a:pt x="302514" y="0"/>
                  </a:lnTo>
                  <a:cubicBezTo>
                    <a:pt x="469646" y="0"/>
                    <a:pt x="605028" y="135382"/>
                    <a:pt x="605028" y="302514"/>
                  </a:cubicBezTo>
                  <a:cubicBezTo>
                    <a:pt x="605028" y="305435"/>
                    <a:pt x="602996" y="307975"/>
                    <a:pt x="600202" y="308737"/>
                  </a:cubicBezTo>
                  <a:lnTo>
                    <a:pt x="598678" y="302514"/>
                  </a:lnTo>
                  <a:lnTo>
                    <a:pt x="605028" y="302514"/>
                  </a:lnTo>
                  <a:cubicBezTo>
                    <a:pt x="605028" y="469646"/>
                    <a:pt x="469646" y="605028"/>
                    <a:pt x="302514" y="605028"/>
                  </a:cubicBezTo>
                  <a:lnTo>
                    <a:pt x="302514" y="598678"/>
                  </a:lnTo>
                  <a:lnTo>
                    <a:pt x="302514" y="592328"/>
                  </a:lnTo>
                  <a:lnTo>
                    <a:pt x="302514" y="598678"/>
                  </a:lnTo>
                  <a:lnTo>
                    <a:pt x="302514" y="605028"/>
                  </a:lnTo>
                  <a:cubicBezTo>
                    <a:pt x="135382" y="605028"/>
                    <a:pt x="0" y="469646"/>
                    <a:pt x="0" y="302514"/>
                  </a:cubicBezTo>
                  <a:lnTo>
                    <a:pt x="6350" y="302514"/>
                  </a:lnTo>
                  <a:lnTo>
                    <a:pt x="0" y="302514"/>
                  </a:lnTo>
                  <a:moveTo>
                    <a:pt x="12700" y="302514"/>
                  </a:moveTo>
                  <a:lnTo>
                    <a:pt x="6350" y="302514"/>
                  </a:lnTo>
                  <a:lnTo>
                    <a:pt x="12700" y="302514"/>
                  </a:lnTo>
                  <a:cubicBezTo>
                    <a:pt x="12700" y="462534"/>
                    <a:pt x="142494" y="592328"/>
                    <a:pt x="302514" y="592328"/>
                  </a:cubicBezTo>
                  <a:cubicBezTo>
                    <a:pt x="306070" y="592328"/>
                    <a:pt x="308864" y="595122"/>
                    <a:pt x="308864" y="598678"/>
                  </a:cubicBezTo>
                  <a:cubicBezTo>
                    <a:pt x="308864" y="602234"/>
                    <a:pt x="306070" y="605028"/>
                    <a:pt x="302514" y="605028"/>
                  </a:cubicBezTo>
                  <a:cubicBezTo>
                    <a:pt x="298958" y="605028"/>
                    <a:pt x="296164" y="602234"/>
                    <a:pt x="296164" y="598678"/>
                  </a:cubicBezTo>
                  <a:cubicBezTo>
                    <a:pt x="296164" y="595122"/>
                    <a:pt x="298958" y="592328"/>
                    <a:pt x="302514" y="592328"/>
                  </a:cubicBezTo>
                  <a:cubicBezTo>
                    <a:pt x="462534" y="592328"/>
                    <a:pt x="592328" y="462534"/>
                    <a:pt x="592328" y="302514"/>
                  </a:cubicBezTo>
                  <a:cubicBezTo>
                    <a:pt x="592328" y="299593"/>
                    <a:pt x="594360" y="297053"/>
                    <a:pt x="597154" y="296291"/>
                  </a:cubicBezTo>
                  <a:lnTo>
                    <a:pt x="598678" y="302514"/>
                  </a:lnTo>
                  <a:lnTo>
                    <a:pt x="592328" y="302514"/>
                  </a:lnTo>
                  <a:cubicBezTo>
                    <a:pt x="592328" y="142494"/>
                    <a:pt x="462534" y="12700"/>
                    <a:pt x="302514" y="12700"/>
                  </a:cubicBezTo>
                  <a:cubicBezTo>
                    <a:pt x="300609" y="12700"/>
                    <a:pt x="298704" y="11811"/>
                    <a:pt x="297561" y="10287"/>
                  </a:cubicBezTo>
                  <a:lnTo>
                    <a:pt x="302514" y="6350"/>
                  </a:lnTo>
                  <a:lnTo>
                    <a:pt x="302514" y="12700"/>
                  </a:lnTo>
                  <a:cubicBezTo>
                    <a:pt x="142494" y="12700"/>
                    <a:pt x="12700" y="142494"/>
                    <a:pt x="12700" y="3025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861026" y="8161773"/>
            <a:ext cx="805199" cy="805199"/>
          </a:xfrm>
          <a:custGeom>
            <a:avLst/>
            <a:gdLst/>
            <a:ahLst/>
            <a:cxnLst/>
            <a:rect r="r" b="b" t="t" l="l"/>
            <a:pathLst>
              <a:path h="805199" w="805199">
                <a:moveTo>
                  <a:pt x="0" y="0"/>
                </a:moveTo>
                <a:lnTo>
                  <a:pt x="805198" y="0"/>
                </a:lnTo>
                <a:lnTo>
                  <a:pt x="805198" y="805198"/>
                </a:lnTo>
                <a:lnTo>
                  <a:pt x="0" y="805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947285" y="736190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0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-682024" y="1564353"/>
            <a:ext cx="11694165" cy="3618165"/>
            <a:chOff x="0" y="0"/>
            <a:chExt cx="3079945" cy="9529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79945" cy="952932"/>
            </a:xfrm>
            <a:custGeom>
              <a:avLst/>
              <a:gdLst/>
              <a:ahLst/>
              <a:cxnLst/>
              <a:rect r="r" b="b" t="t" l="l"/>
              <a:pathLst>
                <a:path h="952932" w="3079945">
                  <a:moveTo>
                    <a:pt x="0" y="0"/>
                  </a:moveTo>
                  <a:lnTo>
                    <a:pt x="3079945" y="0"/>
                  </a:lnTo>
                  <a:lnTo>
                    <a:pt x="3079945" y="952932"/>
                  </a:lnTo>
                  <a:lnTo>
                    <a:pt x="0" y="952932"/>
                  </a:lnTo>
                  <a:close/>
                </a:path>
              </a:pathLst>
            </a:custGeom>
            <a:solidFill>
              <a:srgbClr val="FBD88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3079945" cy="1029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61026" y="1643234"/>
            <a:ext cx="10410825" cy="3007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7"/>
              </a:lnSpc>
            </a:pPr>
            <a:r>
              <a:rPr lang="en-US" sz="9517">
                <a:solidFill>
                  <a:srgbClr val="403C4E"/>
                </a:solidFill>
                <a:latin typeface="Merriweather Bold"/>
              </a:rPr>
              <a:t>Financial Analytics Report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51938" y="8308594"/>
            <a:ext cx="4695838" cy="4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sz="2733">
                <a:solidFill>
                  <a:srgbClr val="403C4E"/>
                </a:solidFill>
                <a:latin typeface="Open Sans Bold"/>
              </a:rPr>
              <a:t>by Shravani Chandane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8282" y="443371"/>
            <a:ext cx="9684040" cy="9400258"/>
            <a:chOff x="0" y="0"/>
            <a:chExt cx="2550529" cy="24757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0529" cy="2475788"/>
            </a:xfrm>
            <a:custGeom>
              <a:avLst/>
              <a:gdLst/>
              <a:ahLst/>
              <a:cxnLst/>
              <a:rect r="r" b="b" t="t" l="l"/>
              <a:pathLst>
                <a:path h="2475788" w="2550529">
                  <a:moveTo>
                    <a:pt x="40772" y="0"/>
                  </a:moveTo>
                  <a:lnTo>
                    <a:pt x="2509757" y="0"/>
                  </a:lnTo>
                  <a:cubicBezTo>
                    <a:pt x="2520570" y="0"/>
                    <a:pt x="2530941" y="4296"/>
                    <a:pt x="2538587" y="11942"/>
                  </a:cubicBezTo>
                  <a:cubicBezTo>
                    <a:pt x="2546233" y="19588"/>
                    <a:pt x="2550529" y="29959"/>
                    <a:pt x="2550529" y="40772"/>
                  </a:cubicBezTo>
                  <a:lnTo>
                    <a:pt x="2550529" y="2435016"/>
                  </a:lnTo>
                  <a:cubicBezTo>
                    <a:pt x="2550529" y="2445829"/>
                    <a:pt x="2546233" y="2456200"/>
                    <a:pt x="2538587" y="2463846"/>
                  </a:cubicBezTo>
                  <a:cubicBezTo>
                    <a:pt x="2530941" y="2471492"/>
                    <a:pt x="2520570" y="2475788"/>
                    <a:pt x="2509757" y="2475788"/>
                  </a:cubicBezTo>
                  <a:lnTo>
                    <a:pt x="40772" y="2475788"/>
                  </a:lnTo>
                  <a:cubicBezTo>
                    <a:pt x="29959" y="2475788"/>
                    <a:pt x="19588" y="2471492"/>
                    <a:pt x="11942" y="2463846"/>
                  </a:cubicBezTo>
                  <a:cubicBezTo>
                    <a:pt x="4296" y="2456200"/>
                    <a:pt x="0" y="2445829"/>
                    <a:pt x="0" y="2435016"/>
                  </a:cubicBezTo>
                  <a:lnTo>
                    <a:pt x="0" y="40772"/>
                  </a:lnTo>
                  <a:cubicBezTo>
                    <a:pt x="0" y="29959"/>
                    <a:pt x="4296" y="19588"/>
                    <a:pt x="11942" y="11942"/>
                  </a:cubicBezTo>
                  <a:cubicBezTo>
                    <a:pt x="19588" y="4296"/>
                    <a:pt x="29959" y="0"/>
                    <a:pt x="40772" y="0"/>
                  </a:cubicBezTo>
                  <a:close/>
                </a:path>
              </a:pathLst>
            </a:custGeom>
            <a:solidFill>
              <a:srgbClr val="FCF6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550529" cy="255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26086" y="2939946"/>
            <a:ext cx="5127690" cy="1771384"/>
          </a:xfrm>
          <a:custGeom>
            <a:avLst/>
            <a:gdLst/>
            <a:ahLst/>
            <a:cxnLst/>
            <a:rect r="r" b="b" t="t" l="l"/>
            <a:pathLst>
              <a:path h="1771384" w="5127690">
                <a:moveTo>
                  <a:pt x="0" y="0"/>
                </a:moveTo>
                <a:lnTo>
                  <a:pt x="5127690" y="0"/>
                </a:lnTo>
                <a:lnTo>
                  <a:pt x="5127690" y="1771384"/>
                </a:lnTo>
                <a:lnTo>
                  <a:pt x="0" y="1771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26086" y="5246654"/>
            <a:ext cx="5127690" cy="1771384"/>
          </a:xfrm>
          <a:custGeom>
            <a:avLst/>
            <a:gdLst/>
            <a:ahLst/>
            <a:cxnLst/>
            <a:rect r="r" b="b" t="t" l="l"/>
            <a:pathLst>
              <a:path h="1771384" w="5127690">
                <a:moveTo>
                  <a:pt x="0" y="0"/>
                </a:moveTo>
                <a:lnTo>
                  <a:pt x="5127690" y="0"/>
                </a:lnTo>
                <a:lnTo>
                  <a:pt x="5127690" y="1771384"/>
                </a:lnTo>
                <a:lnTo>
                  <a:pt x="0" y="1771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61914" t="5835" r="1334" b="6260"/>
          <a:stretch>
            <a:fillRect/>
          </a:stretch>
        </p:blipFill>
        <p:spPr>
          <a:xfrm flipH="false" flipV="false" rot="0">
            <a:off x="10864197" y="236485"/>
            <a:ext cx="7163669" cy="9766732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0" y="8167613"/>
            <a:ext cx="3453919" cy="2317989"/>
          </a:xfrm>
          <a:custGeom>
            <a:avLst/>
            <a:gdLst/>
            <a:ahLst/>
            <a:cxnLst/>
            <a:rect r="r" b="b" t="t" l="l"/>
            <a:pathLst>
              <a:path h="2317989" w="3453919">
                <a:moveTo>
                  <a:pt x="0" y="0"/>
                </a:moveTo>
                <a:lnTo>
                  <a:pt x="3453919" y="0"/>
                </a:lnTo>
                <a:lnTo>
                  <a:pt x="3453919" y="2317989"/>
                </a:lnTo>
                <a:lnTo>
                  <a:pt x="0" y="2317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51429" y="990600"/>
            <a:ext cx="6077004" cy="126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0"/>
              </a:lnSpc>
            </a:pPr>
            <a:r>
              <a:rPr lang="en-US" sz="8079">
                <a:solidFill>
                  <a:srgbClr val="403C4E"/>
                </a:solidFill>
                <a:latin typeface="Merriweather Bold"/>
              </a:rPr>
              <a:t>Thank you!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74089" y="3168644"/>
            <a:ext cx="1835825" cy="49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3126">
                <a:solidFill>
                  <a:srgbClr val="403C4E"/>
                </a:solidFill>
                <a:latin typeface="Merriweather Bold"/>
              </a:rPr>
              <a:t>GITHUB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66829" y="3786921"/>
            <a:ext cx="1250345" cy="50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6"/>
              </a:lnSpc>
            </a:pPr>
            <a:r>
              <a:rPr lang="en-US" sz="3229" u="sng">
                <a:solidFill>
                  <a:srgbClr val="DB719B"/>
                </a:solidFill>
                <a:latin typeface="Merriweather Bold"/>
                <a:hlinkClick r:id="rId11" tooltip="https://github.com/shravanichandane/UNIFIED_MENTOR_TASKS"/>
              </a:rPr>
              <a:t>LINK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8156" y="5560177"/>
            <a:ext cx="5127690" cy="430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sz="2733">
                <a:solidFill>
                  <a:srgbClr val="403C4E"/>
                </a:solidFill>
                <a:latin typeface="Merriweather Bold"/>
              </a:rPr>
              <a:t>LINKEDIN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66829" y="6113296"/>
            <a:ext cx="1250345" cy="50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6"/>
              </a:lnSpc>
            </a:pPr>
            <a:r>
              <a:rPr lang="en-US" sz="3229" u="sng">
                <a:solidFill>
                  <a:srgbClr val="DB719B"/>
                </a:solidFill>
                <a:latin typeface="Merriweather Bold"/>
                <a:hlinkClick r:id="rId12" tooltip="https://www.linkedin.com/in/shravani-chandane-58ab062b6/"/>
              </a:rPr>
              <a:t>LINK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167583"/>
            <a:ext cx="6719703" cy="6107151"/>
            <a:chOff x="0" y="0"/>
            <a:chExt cx="7874070" cy="71562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8882" y="8852"/>
              <a:ext cx="7856207" cy="7138528"/>
            </a:xfrm>
            <a:custGeom>
              <a:avLst/>
              <a:gdLst/>
              <a:ahLst/>
              <a:cxnLst/>
              <a:rect r="r" b="b" t="t" l="l"/>
              <a:pathLst>
                <a:path h="7138528" w="7856207">
                  <a:moveTo>
                    <a:pt x="0" y="232286"/>
                  </a:moveTo>
                  <a:cubicBezTo>
                    <a:pt x="0" y="103927"/>
                    <a:pt x="104451" y="0"/>
                    <a:pt x="233061" y="0"/>
                  </a:cubicBezTo>
                  <a:lnTo>
                    <a:pt x="7623146" y="0"/>
                  </a:lnTo>
                  <a:cubicBezTo>
                    <a:pt x="7751933" y="0"/>
                    <a:pt x="7856207" y="103927"/>
                    <a:pt x="7856207" y="232286"/>
                  </a:cubicBezTo>
                  <a:lnTo>
                    <a:pt x="7856207" y="6906242"/>
                  </a:lnTo>
                  <a:cubicBezTo>
                    <a:pt x="7856207" y="7034602"/>
                    <a:pt x="7751756" y="7138528"/>
                    <a:pt x="7623146" y="7138528"/>
                  </a:cubicBezTo>
                  <a:lnTo>
                    <a:pt x="233061" y="7138528"/>
                  </a:lnTo>
                  <a:cubicBezTo>
                    <a:pt x="104451" y="7138528"/>
                    <a:pt x="0" y="7034602"/>
                    <a:pt x="0" y="6906242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73971" cy="7156233"/>
            </a:xfrm>
            <a:custGeom>
              <a:avLst/>
              <a:gdLst/>
              <a:ahLst/>
              <a:cxnLst/>
              <a:rect r="r" b="b" t="t" l="l"/>
              <a:pathLst>
                <a:path h="7156233" w="7873971">
                  <a:moveTo>
                    <a:pt x="0" y="241138"/>
                  </a:moveTo>
                  <a:cubicBezTo>
                    <a:pt x="0" y="107999"/>
                    <a:pt x="108359" y="0"/>
                    <a:pt x="241943" y="0"/>
                  </a:cubicBezTo>
                  <a:lnTo>
                    <a:pt x="7632028" y="0"/>
                  </a:lnTo>
                  <a:lnTo>
                    <a:pt x="7632028" y="8852"/>
                  </a:lnTo>
                  <a:lnTo>
                    <a:pt x="7632028" y="0"/>
                  </a:lnTo>
                  <a:cubicBezTo>
                    <a:pt x="7765611" y="0"/>
                    <a:pt x="7873971" y="107999"/>
                    <a:pt x="7873971" y="241138"/>
                  </a:cubicBezTo>
                  <a:lnTo>
                    <a:pt x="7865089" y="241138"/>
                  </a:lnTo>
                  <a:lnTo>
                    <a:pt x="7873971" y="241138"/>
                  </a:lnTo>
                  <a:lnTo>
                    <a:pt x="7873971" y="6915094"/>
                  </a:lnTo>
                  <a:lnTo>
                    <a:pt x="7865089" y="6915094"/>
                  </a:lnTo>
                  <a:lnTo>
                    <a:pt x="7873971" y="6915094"/>
                  </a:lnTo>
                  <a:cubicBezTo>
                    <a:pt x="7873971" y="7048233"/>
                    <a:pt x="7765611" y="7156232"/>
                    <a:pt x="7632028" y="7156232"/>
                  </a:cubicBezTo>
                  <a:lnTo>
                    <a:pt x="7632028" y="7147380"/>
                  </a:lnTo>
                  <a:lnTo>
                    <a:pt x="7632028" y="7156232"/>
                  </a:lnTo>
                  <a:lnTo>
                    <a:pt x="241943" y="7156232"/>
                  </a:lnTo>
                  <a:lnTo>
                    <a:pt x="241943" y="7147380"/>
                  </a:lnTo>
                  <a:lnTo>
                    <a:pt x="241943" y="7156232"/>
                  </a:lnTo>
                  <a:cubicBezTo>
                    <a:pt x="108359" y="7156233"/>
                    <a:pt x="0" y="7048411"/>
                    <a:pt x="0" y="6915094"/>
                  </a:cubicBezTo>
                  <a:lnTo>
                    <a:pt x="0" y="241138"/>
                  </a:lnTo>
                  <a:lnTo>
                    <a:pt x="8882" y="241138"/>
                  </a:lnTo>
                  <a:lnTo>
                    <a:pt x="0" y="241138"/>
                  </a:lnTo>
                  <a:moveTo>
                    <a:pt x="17764" y="241138"/>
                  </a:moveTo>
                  <a:lnTo>
                    <a:pt x="17764" y="6915094"/>
                  </a:lnTo>
                  <a:lnTo>
                    <a:pt x="8882" y="6915094"/>
                  </a:lnTo>
                  <a:lnTo>
                    <a:pt x="17764" y="6915094"/>
                  </a:lnTo>
                  <a:cubicBezTo>
                    <a:pt x="17764" y="7038496"/>
                    <a:pt x="118129" y="7138528"/>
                    <a:pt x="241943" y="7138528"/>
                  </a:cubicBezTo>
                  <a:lnTo>
                    <a:pt x="7632028" y="7138528"/>
                  </a:lnTo>
                  <a:cubicBezTo>
                    <a:pt x="7755841" y="7138528"/>
                    <a:pt x="7856207" y="7038496"/>
                    <a:pt x="7856207" y="6915094"/>
                  </a:cubicBezTo>
                  <a:lnTo>
                    <a:pt x="7856207" y="241138"/>
                  </a:lnTo>
                  <a:cubicBezTo>
                    <a:pt x="7856384" y="117736"/>
                    <a:pt x="7755841" y="17705"/>
                    <a:pt x="7632028" y="17705"/>
                  </a:cubicBezTo>
                  <a:lnTo>
                    <a:pt x="241943" y="17705"/>
                  </a:lnTo>
                  <a:lnTo>
                    <a:pt x="241943" y="8852"/>
                  </a:lnTo>
                  <a:lnTo>
                    <a:pt x="241943" y="17705"/>
                  </a:lnTo>
                  <a:cubicBezTo>
                    <a:pt x="118129" y="17705"/>
                    <a:pt x="17764" y="117736"/>
                    <a:pt x="17764" y="241138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680796" y="11018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004044" y="2167583"/>
            <a:ext cx="7255256" cy="6107151"/>
            <a:chOff x="0" y="0"/>
            <a:chExt cx="8193238" cy="68967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242" y="8531"/>
              <a:ext cx="8174651" cy="6879586"/>
            </a:xfrm>
            <a:custGeom>
              <a:avLst/>
              <a:gdLst/>
              <a:ahLst/>
              <a:cxnLst/>
              <a:rect r="r" b="b" t="t" l="l"/>
              <a:pathLst>
                <a:path h="6879586" w="8174651">
                  <a:moveTo>
                    <a:pt x="0" y="223860"/>
                  </a:moveTo>
                  <a:cubicBezTo>
                    <a:pt x="0" y="100157"/>
                    <a:pt x="108685" y="0"/>
                    <a:pt x="242508" y="0"/>
                  </a:cubicBezTo>
                  <a:lnTo>
                    <a:pt x="7932143" y="0"/>
                  </a:lnTo>
                  <a:cubicBezTo>
                    <a:pt x="8066151" y="0"/>
                    <a:pt x="8174651" y="100157"/>
                    <a:pt x="8174651" y="223860"/>
                  </a:cubicBezTo>
                  <a:lnTo>
                    <a:pt x="8174651" y="6655727"/>
                  </a:lnTo>
                  <a:cubicBezTo>
                    <a:pt x="8174651" y="6779429"/>
                    <a:pt x="8065966" y="6879586"/>
                    <a:pt x="7932143" y="6879586"/>
                  </a:cubicBezTo>
                  <a:lnTo>
                    <a:pt x="242508" y="6879586"/>
                  </a:lnTo>
                  <a:cubicBezTo>
                    <a:pt x="108685" y="6879587"/>
                    <a:pt x="0" y="6779429"/>
                    <a:pt x="0" y="6655727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93135" cy="6896649"/>
            </a:xfrm>
            <a:custGeom>
              <a:avLst/>
              <a:gdLst/>
              <a:ahLst/>
              <a:cxnLst/>
              <a:rect r="r" b="b" t="t" l="l"/>
              <a:pathLst>
                <a:path h="6896649" w="8193135">
                  <a:moveTo>
                    <a:pt x="0" y="232391"/>
                  </a:moveTo>
                  <a:cubicBezTo>
                    <a:pt x="0" y="104081"/>
                    <a:pt x="112751" y="0"/>
                    <a:pt x="251750" y="0"/>
                  </a:cubicBezTo>
                  <a:lnTo>
                    <a:pt x="7941385" y="0"/>
                  </a:lnTo>
                  <a:lnTo>
                    <a:pt x="7941385" y="8531"/>
                  </a:lnTo>
                  <a:lnTo>
                    <a:pt x="7941385" y="0"/>
                  </a:lnTo>
                  <a:cubicBezTo>
                    <a:pt x="8080384" y="0"/>
                    <a:pt x="8193135" y="104081"/>
                    <a:pt x="8193135" y="232391"/>
                  </a:cubicBezTo>
                  <a:lnTo>
                    <a:pt x="8183893" y="232391"/>
                  </a:lnTo>
                  <a:lnTo>
                    <a:pt x="8193135" y="232391"/>
                  </a:lnTo>
                  <a:lnTo>
                    <a:pt x="8193135" y="6664258"/>
                  </a:lnTo>
                  <a:lnTo>
                    <a:pt x="8183893" y="6664258"/>
                  </a:lnTo>
                  <a:lnTo>
                    <a:pt x="8193135" y="6664258"/>
                  </a:lnTo>
                  <a:cubicBezTo>
                    <a:pt x="8193135" y="6792567"/>
                    <a:pt x="8080384" y="6896648"/>
                    <a:pt x="7941385" y="6896648"/>
                  </a:cubicBezTo>
                  <a:lnTo>
                    <a:pt x="7941385" y="6888117"/>
                  </a:lnTo>
                  <a:lnTo>
                    <a:pt x="7941385" y="6896648"/>
                  </a:lnTo>
                  <a:lnTo>
                    <a:pt x="251750" y="6896648"/>
                  </a:lnTo>
                  <a:lnTo>
                    <a:pt x="251750" y="6888117"/>
                  </a:lnTo>
                  <a:lnTo>
                    <a:pt x="251750" y="6896648"/>
                  </a:lnTo>
                  <a:cubicBezTo>
                    <a:pt x="112751" y="6896649"/>
                    <a:pt x="0" y="6792738"/>
                    <a:pt x="0" y="6664258"/>
                  </a:cubicBezTo>
                  <a:lnTo>
                    <a:pt x="0" y="232391"/>
                  </a:lnTo>
                  <a:lnTo>
                    <a:pt x="9242" y="232391"/>
                  </a:lnTo>
                  <a:lnTo>
                    <a:pt x="0" y="232391"/>
                  </a:lnTo>
                  <a:moveTo>
                    <a:pt x="18484" y="232391"/>
                  </a:moveTo>
                  <a:lnTo>
                    <a:pt x="18484" y="6664258"/>
                  </a:lnTo>
                  <a:lnTo>
                    <a:pt x="9242" y="6664258"/>
                  </a:lnTo>
                  <a:lnTo>
                    <a:pt x="18484" y="6664258"/>
                  </a:lnTo>
                  <a:cubicBezTo>
                    <a:pt x="18484" y="6783183"/>
                    <a:pt x="122917" y="6879586"/>
                    <a:pt x="251750" y="6879586"/>
                  </a:cubicBezTo>
                  <a:lnTo>
                    <a:pt x="7941385" y="6879586"/>
                  </a:lnTo>
                  <a:cubicBezTo>
                    <a:pt x="8070217" y="6879586"/>
                    <a:pt x="8174651" y="6783183"/>
                    <a:pt x="8174651" y="6664258"/>
                  </a:cubicBezTo>
                  <a:lnTo>
                    <a:pt x="8174651" y="232391"/>
                  </a:lnTo>
                  <a:cubicBezTo>
                    <a:pt x="8174835" y="113465"/>
                    <a:pt x="8070217" y="17062"/>
                    <a:pt x="7941385" y="17062"/>
                  </a:cubicBezTo>
                  <a:lnTo>
                    <a:pt x="251750" y="17062"/>
                  </a:lnTo>
                  <a:lnTo>
                    <a:pt x="251750" y="8531"/>
                  </a:lnTo>
                  <a:lnTo>
                    <a:pt x="251750" y="17062"/>
                  </a:lnTo>
                  <a:cubicBezTo>
                    <a:pt x="122917" y="17062"/>
                    <a:pt x="18484" y="113465"/>
                    <a:pt x="18484" y="232391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197744" y="6444191"/>
            <a:ext cx="4144945" cy="4114800"/>
          </a:xfrm>
          <a:custGeom>
            <a:avLst/>
            <a:gdLst/>
            <a:ahLst/>
            <a:cxnLst/>
            <a:rect r="r" b="b" t="t" l="l"/>
            <a:pathLst>
              <a:path h="4114800" w="4144945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602337"/>
            <a:ext cx="8032254" cy="96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0"/>
              </a:lnSpc>
            </a:pPr>
            <a:r>
              <a:rPr lang="en-US" sz="6495">
                <a:solidFill>
                  <a:srgbClr val="403C4E"/>
                </a:solidFill>
                <a:latin typeface="Merriweather Bold"/>
              </a:rPr>
              <a:t>Project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1677" y="2333244"/>
            <a:ext cx="3288982" cy="7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7"/>
              </a:lnSpc>
            </a:pPr>
            <a:r>
              <a:rPr lang="en-US" sz="4933">
                <a:solidFill>
                  <a:srgbClr val="403C4E"/>
                </a:solidFill>
                <a:latin typeface="Merriweather Bold"/>
              </a:rPr>
              <a:t>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1677" y="3189982"/>
            <a:ext cx="5625520" cy="422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9"/>
              </a:lnSpc>
            </a:pPr>
            <a:r>
              <a:rPr lang="en-US" sz="3551">
                <a:solidFill>
                  <a:srgbClr val="403C4E"/>
                </a:solidFill>
                <a:latin typeface="Open Sans"/>
              </a:rPr>
              <a:t>Analyze the market capitalization and quarterly sales of the top 500 companies in India to identify key metrics and relationships.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2689" y="2333244"/>
            <a:ext cx="3288982" cy="76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7"/>
              </a:lnSpc>
            </a:pPr>
            <a:r>
              <a:rPr lang="en-US" sz="4933">
                <a:solidFill>
                  <a:srgbClr val="403C4E"/>
                </a:solidFill>
                <a:latin typeface="Merriweather Bold"/>
              </a:rPr>
              <a:t>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34997" y="3161407"/>
            <a:ext cx="5176626" cy="424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6"/>
              </a:lnSpc>
            </a:pPr>
            <a:r>
              <a:rPr lang="en-US" sz="4299">
                <a:solidFill>
                  <a:srgbClr val="403C4E"/>
                </a:solidFill>
                <a:latin typeface="Open Sans"/>
              </a:rPr>
              <a:t>Market Capitalization and Quarterly Sales data of top 500 Indian companies.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5752" y="-291102"/>
            <a:ext cx="18288000" cy="10926702"/>
            <a:chOff x="0" y="0"/>
            <a:chExt cx="24384000" cy="145689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4568998"/>
            </a:xfrm>
            <a:custGeom>
              <a:avLst/>
              <a:gdLst/>
              <a:ahLst/>
              <a:cxnLst/>
              <a:rect r="r" b="b" t="t" l="l"/>
              <a:pathLst>
                <a:path h="1456899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568998"/>
                  </a:lnTo>
                  <a:lnTo>
                    <a:pt x="0" y="1456899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53872" y="1475469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03936" y="1475469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55071" y="1376704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5" y="0"/>
                </a:lnTo>
                <a:lnTo>
                  <a:pt x="41987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01496" y="1197547"/>
            <a:ext cx="4415046" cy="4326745"/>
          </a:xfrm>
          <a:custGeom>
            <a:avLst/>
            <a:gdLst/>
            <a:ahLst/>
            <a:cxnLst/>
            <a:rect r="r" b="b" t="t" l="l"/>
            <a:pathLst>
              <a:path h="4326745" w="4415046">
                <a:moveTo>
                  <a:pt x="0" y="0"/>
                </a:moveTo>
                <a:lnTo>
                  <a:pt x="4415046" y="0"/>
                </a:lnTo>
                <a:lnTo>
                  <a:pt x="4415046" y="4326745"/>
                </a:lnTo>
                <a:lnTo>
                  <a:pt x="0" y="4326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3238" y="249746"/>
            <a:ext cx="9583404" cy="1045462"/>
          </a:xfrm>
          <a:custGeom>
            <a:avLst/>
            <a:gdLst/>
            <a:ahLst/>
            <a:cxnLst/>
            <a:rect r="r" b="b" t="t" l="l"/>
            <a:pathLst>
              <a:path h="1045462" w="9583404">
                <a:moveTo>
                  <a:pt x="0" y="0"/>
                </a:moveTo>
                <a:lnTo>
                  <a:pt x="9583404" y="0"/>
                </a:lnTo>
                <a:lnTo>
                  <a:pt x="9583404" y="1045463"/>
                </a:lnTo>
                <a:lnTo>
                  <a:pt x="0" y="104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70687" y="8144141"/>
            <a:ext cx="2416825" cy="2175143"/>
          </a:xfrm>
          <a:custGeom>
            <a:avLst/>
            <a:gdLst/>
            <a:ahLst/>
            <a:cxnLst/>
            <a:rect r="r" b="b" t="t" l="l"/>
            <a:pathLst>
              <a:path h="2175143" w="2416825">
                <a:moveTo>
                  <a:pt x="0" y="0"/>
                </a:moveTo>
                <a:lnTo>
                  <a:pt x="2416826" y="0"/>
                </a:lnTo>
                <a:lnTo>
                  <a:pt x="2416826" y="2175142"/>
                </a:lnTo>
                <a:lnTo>
                  <a:pt x="0" y="2175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4201" y="318834"/>
            <a:ext cx="9586154" cy="87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4"/>
              </a:lnSpc>
            </a:pPr>
            <a:r>
              <a:rPr lang="en-US" sz="5619">
                <a:solidFill>
                  <a:srgbClr val="403C4E"/>
                </a:solidFill>
                <a:latin typeface="Merriweather Bold"/>
              </a:rPr>
              <a:t>Key Metrics and Findings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555752" y="2286000"/>
            <a:ext cx="4981307" cy="54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5833">
                <a:solidFill>
                  <a:srgbClr val="403C4E"/>
                </a:solidFill>
                <a:latin typeface="Merriweather Bold"/>
              </a:rPr>
              <a:t>553.82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953" y="3441303"/>
            <a:ext cx="2623572" cy="26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210">
                <a:solidFill>
                  <a:srgbClr val="403C4E"/>
                </a:solidFill>
                <a:latin typeface="Merriweather Bold"/>
              </a:rPr>
              <a:t>Highest Ratio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9278" y="4157851"/>
            <a:ext cx="2551248" cy="112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1917">
                <a:solidFill>
                  <a:srgbClr val="403C4E"/>
                </a:solidFill>
                <a:latin typeface="Open Sans"/>
              </a:rPr>
              <a:t>Market Capitalization to Quarterly Sales Ratio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70478" y="2334669"/>
            <a:ext cx="4981307" cy="54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5833">
                <a:solidFill>
                  <a:srgbClr val="403C4E"/>
                </a:solidFill>
                <a:latin typeface="Merriweather Bold"/>
              </a:rPr>
              <a:t>0.50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2188" y="3393670"/>
            <a:ext cx="2623572" cy="26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210">
                <a:solidFill>
                  <a:srgbClr val="403C4E"/>
                </a:solidFill>
                <a:latin typeface="Merriweather Bold"/>
              </a:rPr>
              <a:t>Lowest Ratio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40274" y="3995780"/>
            <a:ext cx="2687400" cy="11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</a:pPr>
            <a:r>
              <a:rPr lang="en-US" sz="1967">
                <a:solidFill>
                  <a:srgbClr val="403C4E"/>
                </a:solidFill>
                <a:latin typeface="Open Sans"/>
              </a:rPr>
              <a:t>Market Capitalization to Quarterly Sales Ratio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12670" y="2429919"/>
            <a:ext cx="4981307" cy="54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5833">
                <a:solidFill>
                  <a:srgbClr val="403C4E"/>
                </a:solidFill>
                <a:latin typeface="Merriweather Bold"/>
              </a:rPr>
              <a:t>₹5.83T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59304" y="3393670"/>
            <a:ext cx="2623572" cy="26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210">
                <a:solidFill>
                  <a:srgbClr val="403C4E"/>
                </a:solidFill>
                <a:latin typeface="Merriweather Bold"/>
              </a:rPr>
              <a:t>Highest Average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46397" y="4167376"/>
            <a:ext cx="4981307" cy="33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8"/>
              </a:lnSpc>
            </a:pPr>
            <a:r>
              <a:rPr lang="en-US" sz="1767">
                <a:solidFill>
                  <a:srgbClr val="403C4E"/>
                </a:solidFill>
                <a:latin typeface="Open Sans"/>
              </a:rPr>
              <a:t>Market Capitalization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42202" y="2420394"/>
            <a:ext cx="4508359" cy="70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5279">
                <a:solidFill>
                  <a:srgbClr val="403C4E"/>
                </a:solidFill>
                <a:latin typeface="Merriweather Bold"/>
              </a:rPr>
              <a:t>₹3,017.07C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85072" y="3393670"/>
            <a:ext cx="2623572" cy="26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210">
                <a:solidFill>
                  <a:srgbClr val="403C4E"/>
                </a:solidFill>
                <a:latin typeface="Merriweather Bold"/>
              </a:rPr>
              <a:t>Lowest Average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06205" y="4167376"/>
            <a:ext cx="4981307" cy="32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8"/>
              </a:lnSpc>
            </a:pPr>
            <a:r>
              <a:rPr lang="en-US" sz="1767">
                <a:solidFill>
                  <a:srgbClr val="403C4E"/>
                </a:solidFill>
                <a:latin typeface="Open Sans"/>
              </a:rPr>
              <a:t>Market Capitalization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9278" y="6144901"/>
            <a:ext cx="15637523" cy="88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267">
                <a:solidFill>
                  <a:srgbClr val="403C4E"/>
                </a:solidFill>
                <a:latin typeface="Open Sans Bold"/>
              </a:rPr>
              <a:t>The market capitalization to quarterly sales ratio ranged from 0.50 (Redington India) to 553.82 (SPARC), with SPARC having the highest ratio and Redington India the lowest.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9278" y="7229741"/>
            <a:ext cx="15400652" cy="134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267">
                <a:solidFill>
                  <a:srgbClr val="403C4E"/>
                </a:solidFill>
                <a:latin typeface="Open Sans Bold"/>
              </a:rPr>
              <a:t>The highest average market capitalization was ₹5,83,436.72 Crores for Reliance Industries, while the lowest was ₹3,017.07 Crores for National Fertilizers. The total range in market capitalization was ₹3,017.07 to ₹5,83,436.72 Crores.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9278" y="8773030"/>
            <a:ext cx="14573339" cy="88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267">
                <a:solidFill>
                  <a:srgbClr val="403C4E"/>
                </a:solidFill>
                <a:latin typeface="Open Sans Bold"/>
              </a:rPr>
              <a:t>The highest sum of quarterly sales was ₹1,10,666.93 Crores for IOCL, with the overall range being ₹0 to ₹1,10,666.93 Crores.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0022" y="-299233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028700" y="2780199"/>
            <a:ext cx="10436262" cy="6087592"/>
          </a:xfrm>
          <a:custGeom>
            <a:avLst/>
            <a:gdLst/>
            <a:ahLst/>
            <a:cxnLst/>
            <a:rect r="r" b="b" t="t" l="l"/>
            <a:pathLst>
              <a:path h="6087592" w="10436262">
                <a:moveTo>
                  <a:pt x="0" y="0"/>
                </a:moveTo>
                <a:lnTo>
                  <a:pt x="10436262" y="0"/>
                </a:lnTo>
                <a:lnTo>
                  <a:pt x="10436262" y="6087593"/>
                </a:lnTo>
                <a:lnTo>
                  <a:pt x="0" y="6087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7" t="0" r="-312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709033" y="502493"/>
            <a:ext cx="5072577" cy="8194183"/>
            <a:chOff x="0" y="0"/>
            <a:chExt cx="1335987" cy="21581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5987" cy="2158139"/>
            </a:xfrm>
            <a:custGeom>
              <a:avLst/>
              <a:gdLst/>
              <a:ahLst/>
              <a:cxnLst/>
              <a:rect r="r" b="b" t="t" l="l"/>
              <a:pathLst>
                <a:path h="2158139" w="1335987">
                  <a:moveTo>
                    <a:pt x="0" y="0"/>
                  </a:moveTo>
                  <a:lnTo>
                    <a:pt x="1335987" y="0"/>
                  </a:lnTo>
                  <a:lnTo>
                    <a:pt x="1335987" y="2158139"/>
                  </a:lnTo>
                  <a:lnTo>
                    <a:pt x="0" y="2158139"/>
                  </a:lnTo>
                  <a:close/>
                </a:path>
              </a:pathLst>
            </a:custGeom>
            <a:solidFill>
              <a:srgbClr val="FEE7C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335987" cy="2234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0022" y="297180"/>
            <a:ext cx="8779590" cy="1755918"/>
          </a:xfrm>
          <a:custGeom>
            <a:avLst/>
            <a:gdLst/>
            <a:ahLst/>
            <a:cxnLst/>
            <a:rect r="r" b="b" t="t" l="l"/>
            <a:pathLst>
              <a:path h="1755918" w="8779590">
                <a:moveTo>
                  <a:pt x="0" y="0"/>
                </a:moveTo>
                <a:lnTo>
                  <a:pt x="8779590" y="0"/>
                </a:lnTo>
                <a:lnTo>
                  <a:pt x="8779590" y="1755918"/>
                </a:lnTo>
                <a:lnTo>
                  <a:pt x="0" y="1755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326404">
            <a:off x="14329079" y="8444728"/>
            <a:ext cx="4099557" cy="1627144"/>
          </a:xfrm>
          <a:custGeom>
            <a:avLst/>
            <a:gdLst/>
            <a:ahLst/>
            <a:cxnLst/>
            <a:rect r="r" b="b" t="t" l="l"/>
            <a:pathLst>
              <a:path h="1627144" w="4099557">
                <a:moveTo>
                  <a:pt x="0" y="0"/>
                </a:moveTo>
                <a:lnTo>
                  <a:pt x="4099557" y="0"/>
                </a:lnTo>
                <a:lnTo>
                  <a:pt x="4099557" y="1627144"/>
                </a:lnTo>
                <a:lnTo>
                  <a:pt x="0" y="1627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1752" r="0" b="-2175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27721" y="486461"/>
            <a:ext cx="8257254" cy="1055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4"/>
              </a:lnSpc>
            </a:pPr>
            <a:r>
              <a:rPr lang="en-US" sz="6756">
                <a:solidFill>
                  <a:srgbClr val="403C4E"/>
                </a:solidFill>
                <a:latin typeface="Merriweather Bold"/>
              </a:rPr>
              <a:t>Detailed Findings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7472" y="601051"/>
            <a:ext cx="4336676" cy="362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7"/>
              </a:lnSpc>
            </a:pPr>
            <a:r>
              <a:rPr lang="en-US" sz="2622">
                <a:solidFill>
                  <a:srgbClr val="403C4E"/>
                </a:solidFill>
                <a:latin typeface="Open Sans"/>
              </a:rPr>
              <a:t>The analysis reveals a </a:t>
            </a:r>
            <a:r>
              <a:rPr lang="en-US" sz="2622">
                <a:solidFill>
                  <a:srgbClr val="403C4E"/>
                </a:solidFill>
                <a:latin typeface="Open Sans Bold"/>
              </a:rPr>
              <a:t>negative correlation</a:t>
            </a:r>
            <a:r>
              <a:rPr lang="en-US" sz="2622">
                <a:solidFill>
                  <a:srgbClr val="403C4E"/>
                </a:solidFill>
                <a:latin typeface="Open Sans"/>
              </a:rPr>
              <a:t> between market capitalization and quarterly sales, indicating that as one metric increases, the other tends to decrease.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37472" y="4739492"/>
            <a:ext cx="3977144" cy="368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8"/>
              </a:lnSpc>
            </a:pPr>
            <a:r>
              <a:rPr lang="en-US" sz="2660">
                <a:solidFill>
                  <a:srgbClr val="403C4E"/>
                </a:solidFill>
                <a:latin typeface="Open Sans"/>
              </a:rPr>
              <a:t>The company with the </a:t>
            </a:r>
            <a:r>
              <a:rPr lang="en-US" sz="2660">
                <a:solidFill>
                  <a:srgbClr val="403C4E"/>
                </a:solidFill>
                <a:latin typeface="Open Sans Bold"/>
              </a:rPr>
              <a:t>highest divergence</a:t>
            </a:r>
            <a:r>
              <a:rPr lang="en-US" sz="2660">
                <a:solidFill>
                  <a:srgbClr val="403C4E"/>
                </a:solidFill>
                <a:latin typeface="Open Sans"/>
              </a:rPr>
              <a:t> between market capitalization (₹5,32,805.84 Crores) and quarterly sales is </a:t>
            </a:r>
            <a:r>
              <a:rPr lang="en-US" sz="2660">
                <a:solidFill>
                  <a:srgbClr val="403C4E"/>
                </a:solidFill>
                <a:latin typeface="Open Sans Bold"/>
              </a:rPr>
              <a:t>TCS</a:t>
            </a:r>
            <a:r>
              <a:rPr lang="en-US" sz="2660">
                <a:solidFill>
                  <a:srgbClr val="403C4E"/>
                </a:solidFill>
                <a:latin typeface="Open Sans"/>
              </a:rPr>
              <a:t>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96619"/>
            <a:ext cx="17703078" cy="10499837"/>
            <a:chOff x="0" y="0"/>
            <a:chExt cx="23604104" cy="139997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04105" cy="13999783"/>
            </a:xfrm>
            <a:custGeom>
              <a:avLst/>
              <a:gdLst/>
              <a:ahLst/>
              <a:cxnLst/>
              <a:rect r="r" b="b" t="t" l="l"/>
              <a:pathLst>
                <a:path h="13999783" w="23604105">
                  <a:moveTo>
                    <a:pt x="0" y="0"/>
                  </a:moveTo>
                  <a:lnTo>
                    <a:pt x="23604105" y="0"/>
                  </a:lnTo>
                  <a:lnTo>
                    <a:pt x="23604105" y="13999783"/>
                  </a:lnTo>
                  <a:lnTo>
                    <a:pt x="0" y="139997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7678" y="4013649"/>
            <a:ext cx="7068233" cy="5031815"/>
            <a:chOff x="0" y="0"/>
            <a:chExt cx="1861592" cy="1325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61592" cy="1325252"/>
            </a:xfrm>
            <a:custGeom>
              <a:avLst/>
              <a:gdLst/>
              <a:ahLst/>
              <a:cxnLst/>
              <a:rect r="r" b="b" t="t" l="l"/>
              <a:pathLst>
                <a:path h="1325252" w="1861592">
                  <a:moveTo>
                    <a:pt x="55861" y="0"/>
                  </a:moveTo>
                  <a:lnTo>
                    <a:pt x="1805731" y="0"/>
                  </a:lnTo>
                  <a:cubicBezTo>
                    <a:pt x="1820547" y="0"/>
                    <a:pt x="1834755" y="5885"/>
                    <a:pt x="1845231" y="16361"/>
                  </a:cubicBezTo>
                  <a:cubicBezTo>
                    <a:pt x="1855707" y="26837"/>
                    <a:pt x="1861592" y="41046"/>
                    <a:pt x="1861592" y="55861"/>
                  </a:cubicBezTo>
                  <a:lnTo>
                    <a:pt x="1861592" y="1269391"/>
                  </a:lnTo>
                  <a:cubicBezTo>
                    <a:pt x="1861592" y="1300242"/>
                    <a:pt x="1836583" y="1325252"/>
                    <a:pt x="1805731" y="1325252"/>
                  </a:cubicBezTo>
                  <a:lnTo>
                    <a:pt x="55861" y="1325252"/>
                  </a:lnTo>
                  <a:cubicBezTo>
                    <a:pt x="25010" y="1325252"/>
                    <a:pt x="0" y="1300242"/>
                    <a:pt x="0" y="1269391"/>
                  </a:cubicBezTo>
                  <a:lnTo>
                    <a:pt x="0" y="55861"/>
                  </a:lnTo>
                  <a:cubicBezTo>
                    <a:pt x="0" y="25010"/>
                    <a:pt x="25010" y="0"/>
                    <a:pt x="55861" y="0"/>
                  </a:cubicBezTo>
                  <a:close/>
                </a:path>
              </a:pathLst>
            </a:custGeom>
            <a:solidFill>
              <a:srgbClr val="FEE7C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61592" cy="140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4013649"/>
            <a:ext cx="7068233" cy="5031815"/>
            <a:chOff x="0" y="0"/>
            <a:chExt cx="1861592" cy="1325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1592" cy="1325252"/>
            </a:xfrm>
            <a:custGeom>
              <a:avLst/>
              <a:gdLst/>
              <a:ahLst/>
              <a:cxnLst/>
              <a:rect r="r" b="b" t="t" l="l"/>
              <a:pathLst>
                <a:path h="1325252" w="1861592">
                  <a:moveTo>
                    <a:pt x="55861" y="0"/>
                  </a:moveTo>
                  <a:lnTo>
                    <a:pt x="1805731" y="0"/>
                  </a:lnTo>
                  <a:cubicBezTo>
                    <a:pt x="1820547" y="0"/>
                    <a:pt x="1834755" y="5885"/>
                    <a:pt x="1845231" y="16361"/>
                  </a:cubicBezTo>
                  <a:cubicBezTo>
                    <a:pt x="1855707" y="26837"/>
                    <a:pt x="1861592" y="41046"/>
                    <a:pt x="1861592" y="55861"/>
                  </a:cubicBezTo>
                  <a:lnTo>
                    <a:pt x="1861592" y="1269391"/>
                  </a:lnTo>
                  <a:cubicBezTo>
                    <a:pt x="1861592" y="1300242"/>
                    <a:pt x="1836583" y="1325252"/>
                    <a:pt x="1805731" y="1325252"/>
                  </a:cubicBezTo>
                  <a:lnTo>
                    <a:pt x="55861" y="1325252"/>
                  </a:lnTo>
                  <a:cubicBezTo>
                    <a:pt x="25010" y="1325252"/>
                    <a:pt x="0" y="1300242"/>
                    <a:pt x="0" y="1269391"/>
                  </a:cubicBezTo>
                  <a:lnTo>
                    <a:pt x="0" y="55861"/>
                  </a:lnTo>
                  <a:cubicBezTo>
                    <a:pt x="0" y="25010"/>
                    <a:pt x="25010" y="0"/>
                    <a:pt x="55861" y="0"/>
                  </a:cubicBezTo>
                  <a:close/>
                </a:path>
              </a:pathLst>
            </a:custGeom>
            <a:solidFill>
              <a:srgbClr val="FEE7C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861592" cy="140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0209" y="390861"/>
            <a:ext cx="9887562" cy="1528078"/>
          </a:xfrm>
          <a:custGeom>
            <a:avLst/>
            <a:gdLst/>
            <a:ahLst/>
            <a:cxnLst/>
            <a:rect r="r" b="b" t="t" l="l"/>
            <a:pathLst>
              <a:path h="1528078" w="9887562">
                <a:moveTo>
                  <a:pt x="0" y="0"/>
                </a:moveTo>
                <a:lnTo>
                  <a:pt x="9887562" y="0"/>
                </a:lnTo>
                <a:lnTo>
                  <a:pt x="9887562" y="1528078"/>
                </a:lnTo>
                <a:lnTo>
                  <a:pt x="0" y="1528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86088" y="93801"/>
            <a:ext cx="2672234" cy="2122199"/>
          </a:xfrm>
          <a:custGeom>
            <a:avLst/>
            <a:gdLst/>
            <a:ahLst/>
            <a:cxnLst/>
            <a:rect r="r" b="b" t="t" l="l"/>
            <a:pathLst>
              <a:path h="2122199" w="2672234">
                <a:moveTo>
                  <a:pt x="0" y="0"/>
                </a:moveTo>
                <a:lnTo>
                  <a:pt x="2672233" y="0"/>
                </a:lnTo>
                <a:lnTo>
                  <a:pt x="2672233" y="2122199"/>
                </a:lnTo>
                <a:lnTo>
                  <a:pt x="0" y="2122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4346" y="584136"/>
            <a:ext cx="11326978" cy="106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6779">
                <a:solidFill>
                  <a:srgbClr val="403C4E"/>
                </a:solidFill>
                <a:latin typeface="Merriweather Bold"/>
              </a:rPr>
              <a:t>Specific Comparisons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595214"/>
            <a:ext cx="6833879" cy="62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7"/>
              </a:lnSpc>
            </a:pPr>
            <a:r>
              <a:rPr lang="en-US" sz="3933">
                <a:solidFill>
                  <a:srgbClr val="403C4E"/>
                </a:solidFill>
                <a:latin typeface="Merriweather Bold"/>
              </a:rPr>
              <a:t>SPARC vs. Redington India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3973" y="4408335"/>
            <a:ext cx="6375644" cy="329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5"/>
              </a:lnSpc>
            </a:pPr>
            <a:r>
              <a:rPr lang="en-US" sz="4186">
                <a:solidFill>
                  <a:srgbClr val="403C4E"/>
                </a:solidFill>
                <a:latin typeface="Open Sans"/>
              </a:rPr>
              <a:t>SPARC's Market Cap to Quarterly Sales ratio is </a:t>
            </a:r>
            <a:r>
              <a:rPr lang="en-US" sz="4186">
                <a:solidFill>
                  <a:srgbClr val="403C4E"/>
                </a:solidFill>
                <a:latin typeface="Open Sans Bold"/>
              </a:rPr>
              <a:t>1,10,055.95%</a:t>
            </a:r>
            <a:r>
              <a:rPr lang="en-US" sz="4186">
                <a:solidFill>
                  <a:srgbClr val="403C4E"/>
                </a:solidFill>
                <a:latin typeface="Open Sans"/>
              </a:rPr>
              <a:t> higher than that of Redington India.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99915" y="2604739"/>
            <a:ext cx="8403163" cy="12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3981">
                <a:solidFill>
                  <a:srgbClr val="403C4E"/>
                </a:solidFill>
                <a:latin typeface="Merriweather Bold"/>
              </a:rPr>
              <a:t>Reliance Industries vs. National Fertilizers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86088" y="4408335"/>
            <a:ext cx="6682702" cy="324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1"/>
              </a:lnSpc>
            </a:pPr>
            <a:r>
              <a:rPr lang="en-US" sz="4127">
                <a:solidFill>
                  <a:srgbClr val="403C4E"/>
                </a:solidFill>
                <a:latin typeface="Open Sans"/>
              </a:rPr>
              <a:t>Reliance Industries' average market cap is </a:t>
            </a:r>
            <a:r>
              <a:rPr lang="en-US" sz="4127">
                <a:solidFill>
                  <a:srgbClr val="403C4E"/>
                </a:solidFill>
                <a:latin typeface="Open Sans Bold"/>
              </a:rPr>
              <a:t>19,237.86%</a:t>
            </a:r>
            <a:r>
              <a:rPr lang="en-US" sz="4127">
                <a:solidFill>
                  <a:srgbClr val="403C4E"/>
                </a:solidFill>
                <a:latin typeface="Open Sans"/>
              </a:rPr>
              <a:t> higher than National Fertilizers.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-381996" y="0"/>
            <a:ext cx="18669996" cy="10287000"/>
          </a:xfrm>
          <a:custGeom>
            <a:avLst/>
            <a:gdLst/>
            <a:ahLst/>
            <a:cxnLst/>
            <a:rect r="r" b="b" t="t" l="l"/>
            <a:pathLst>
              <a:path h="10287000" w="18669996">
                <a:moveTo>
                  <a:pt x="0" y="0"/>
                </a:moveTo>
                <a:lnTo>
                  <a:pt x="18669996" y="0"/>
                </a:lnTo>
                <a:lnTo>
                  <a:pt x="186699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44" r="0" b="-10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4707" y="0"/>
            <a:ext cx="16994593" cy="9896799"/>
            <a:chOff x="0" y="0"/>
            <a:chExt cx="21766063" cy="126754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66064" cy="12675464"/>
            </a:xfrm>
            <a:custGeom>
              <a:avLst/>
              <a:gdLst/>
              <a:ahLst/>
              <a:cxnLst/>
              <a:rect r="r" b="b" t="t" l="l"/>
              <a:pathLst>
                <a:path h="12675464" w="21766064">
                  <a:moveTo>
                    <a:pt x="0" y="0"/>
                  </a:moveTo>
                  <a:lnTo>
                    <a:pt x="21766064" y="0"/>
                  </a:lnTo>
                  <a:lnTo>
                    <a:pt x="21766064" y="12675464"/>
                  </a:lnTo>
                  <a:lnTo>
                    <a:pt x="0" y="126754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583846" y="855653"/>
            <a:ext cx="7397816" cy="6967398"/>
          </a:xfrm>
          <a:custGeom>
            <a:avLst/>
            <a:gdLst/>
            <a:ahLst/>
            <a:cxnLst/>
            <a:rect r="r" b="b" t="t" l="l"/>
            <a:pathLst>
              <a:path h="6967398" w="7397816">
                <a:moveTo>
                  <a:pt x="0" y="0"/>
                </a:moveTo>
                <a:lnTo>
                  <a:pt x="7397816" y="0"/>
                </a:lnTo>
                <a:lnTo>
                  <a:pt x="7397816" y="6967398"/>
                </a:lnTo>
                <a:lnTo>
                  <a:pt x="0" y="6967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347876" y="1960417"/>
            <a:ext cx="6388150" cy="3948112"/>
          </a:xfrm>
          <a:custGeom>
            <a:avLst/>
            <a:gdLst/>
            <a:ahLst/>
            <a:cxnLst/>
            <a:rect r="r" b="b" t="t" l="l"/>
            <a:pathLst>
              <a:path h="3948112" w="6388150">
                <a:moveTo>
                  <a:pt x="0" y="0"/>
                </a:moveTo>
                <a:lnTo>
                  <a:pt x="6388150" y="0"/>
                </a:lnTo>
                <a:lnTo>
                  <a:pt x="6388150" y="3948113"/>
                </a:lnTo>
                <a:lnTo>
                  <a:pt x="0" y="3948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" r="0" b="-35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0061666" y="1960268"/>
            <a:ext cx="6388299" cy="3948261"/>
          </a:xfrm>
          <a:custGeom>
            <a:avLst/>
            <a:gdLst/>
            <a:ahLst/>
            <a:cxnLst/>
            <a:rect r="r" b="b" t="t" l="l"/>
            <a:pathLst>
              <a:path h="3948261" w="6388299">
                <a:moveTo>
                  <a:pt x="0" y="0"/>
                </a:moveTo>
                <a:lnTo>
                  <a:pt x="6388299" y="0"/>
                </a:lnTo>
                <a:lnTo>
                  <a:pt x="6388299" y="3948262"/>
                </a:lnTo>
                <a:lnTo>
                  <a:pt x="0" y="3948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5" r="0" b="-3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88630"/>
            <a:ext cx="10952962" cy="95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5"/>
              </a:lnSpc>
            </a:pPr>
            <a:r>
              <a:rPr lang="en-US" sz="6067">
                <a:solidFill>
                  <a:srgbClr val="403C4E"/>
                </a:solidFill>
                <a:latin typeface="Merriweather Bold"/>
              </a:rPr>
              <a:t>Summary of Top Companies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8035" y="6234970"/>
            <a:ext cx="5806551" cy="4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3C4E"/>
                </a:solidFill>
                <a:latin typeface="Merriweather Bold"/>
              </a:rPr>
              <a:t>Top Companies by Market Cap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9316" y="6956956"/>
            <a:ext cx="6205270" cy="162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6"/>
              </a:lnSpc>
            </a:pPr>
            <a:r>
              <a:rPr lang="en-US" sz="2767">
                <a:solidFill>
                  <a:srgbClr val="403C4E"/>
                </a:solidFill>
                <a:latin typeface="Open Sans"/>
              </a:rPr>
              <a:t>Reliance Industries and TCS are the top companies by market capitalization based on the analysis.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44546" y="6234970"/>
            <a:ext cx="6205419" cy="4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3C4E"/>
                </a:solidFill>
                <a:latin typeface="Merriweather Bold"/>
              </a:rPr>
              <a:t>Top Companies by Quarterly Sales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4546" y="6956956"/>
            <a:ext cx="6046628" cy="1720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2937">
                <a:solidFill>
                  <a:srgbClr val="403C4E"/>
                </a:solidFill>
                <a:latin typeface="Open Sans"/>
              </a:rPr>
              <a:t>IOCL and Reliance Industries are the top companies by quarterly sales based on the findings.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0348" y="709141"/>
            <a:ext cx="17027305" cy="957785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561600" y="-30292"/>
            <a:ext cx="5164799" cy="73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6"/>
              </a:lnSpc>
            </a:pPr>
            <a:r>
              <a:rPr lang="en-US" sz="4797">
                <a:solidFill>
                  <a:srgbClr val="403C4E"/>
                </a:solidFill>
                <a:latin typeface="Merriweather Bold"/>
              </a:rPr>
              <a:t>Power BI Report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9322" y="-385761"/>
            <a:ext cx="16549844" cy="9829800"/>
            <a:chOff x="0" y="0"/>
            <a:chExt cx="22066459" cy="131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66459" cy="13106400"/>
            </a:xfrm>
            <a:custGeom>
              <a:avLst/>
              <a:gdLst/>
              <a:ahLst/>
              <a:cxnLst/>
              <a:rect r="r" b="b" t="t" l="l"/>
              <a:pathLst>
                <a:path h="13106400" w="22066459">
                  <a:moveTo>
                    <a:pt x="0" y="0"/>
                  </a:moveTo>
                  <a:lnTo>
                    <a:pt x="22066459" y="0"/>
                  </a:lnTo>
                  <a:lnTo>
                    <a:pt x="22066459" y="13106400"/>
                  </a:lnTo>
                  <a:lnTo>
                    <a:pt x="0" y="131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760552"/>
            <a:ext cx="634454" cy="634454"/>
            <a:chOff x="0" y="0"/>
            <a:chExt cx="845938" cy="84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5947" cy="845947"/>
            </a:xfrm>
            <a:custGeom>
              <a:avLst/>
              <a:gdLst/>
              <a:ahLst/>
              <a:cxnLst/>
              <a:rect r="r" b="b" t="t" l="l"/>
              <a:pathLst>
                <a:path h="845947" w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55091" y="2863198"/>
            <a:ext cx="634454" cy="634454"/>
            <a:chOff x="0" y="0"/>
            <a:chExt cx="845938" cy="8459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5947" cy="845947"/>
            </a:xfrm>
            <a:custGeom>
              <a:avLst/>
              <a:gdLst/>
              <a:ahLst/>
              <a:cxnLst/>
              <a:rect r="r" b="b" t="t" l="l"/>
              <a:pathLst>
                <a:path h="845947" w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887706" y="2863198"/>
            <a:ext cx="634454" cy="634454"/>
            <a:chOff x="0" y="0"/>
            <a:chExt cx="845938" cy="8459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5947" cy="845947"/>
            </a:xfrm>
            <a:custGeom>
              <a:avLst/>
              <a:gdLst/>
              <a:ahLst/>
              <a:cxnLst/>
              <a:rect r="r" b="b" t="t" l="l"/>
              <a:pathLst>
                <a:path h="845947" w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439088" y="109599"/>
            <a:ext cx="3758365" cy="2479052"/>
          </a:xfrm>
          <a:custGeom>
            <a:avLst/>
            <a:gdLst/>
            <a:ahLst/>
            <a:cxnLst/>
            <a:rect r="r" b="b" t="t" l="l"/>
            <a:pathLst>
              <a:path h="2479052" w="3758365">
                <a:moveTo>
                  <a:pt x="0" y="0"/>
                </a:moveTo>
                <a:lnTo>
                  <a:pt x="3758365" y="0"/>
                </a:lnTo>
                <a:lnTo>
                  <a:pt x="3758365" y="2479052"/>
                </a:lnTo>
                <a:lnTo>
                  <a:pt x="0" y="2479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9322" y="275157"/>
            <a:ext cx="7627608" cy="1178812"/>
          </a:xfrm>
          <a:custGeom>
            <a:avLst/>
            <a:gdLst/>
            <a:ahLst/>
            <a:cxnLst/>
            <a:rect r="r" b="b" t="t" l="l"/>
            <a:pathLst>
              <a:path h="1178812" w="7627608">
                <a:moveTo>
                  <a:pt x="0" y="0"/>
                </a:moveTo>
                <a:lnTo>
                  <a:pt x="7627608" y="0"/>
                </a:lnTo>
                <a:lnTo>
                  <a:pt x="7627608" y="1178812"/>
                </a:lnTo>
                <a:lnTo>
                  <a:pt x="0" y="1178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63154" y="351426"/>
            <a:ext cx="6760845" cy="99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0"/>
              </a:lnSpc>
            </a:pPr>
            <a:r>
              <a:rPr lang="en-US" sz="6367">
                <a:solidFill>
                  <a:srgbClr val="403C4E"/>
                </a:solidFill>
                <a:latin typeface="Merriweather Bold"/>
              </a:rPr>
              <a:t>Conclusions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8009" y="2844148"/>
            <a:ext cx="7918" cy="4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403C4E"/>
                </a:solidFill>
                <a:latin typeface="Merriweather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8045" y="2741502"/>
            <a:ext cx="3526180" cy="101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6"/>
              </a:lnSpc>
            </a:pPr>
            <a:r>
              <a:rPr lang="en-US" sz="3229">
                <a:solidFill>
                  <a:srgbClr val="403C4E"/>
                </a:solidFill>
                <a:latin typeface="Merriweather Bold"/>
              </a:rPr>
              <a:t>Diverse Market Performance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00681" y="4217159"/>
            <a:ext cx="3880908" cy="338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2835">
                <a:solidFill>
                  <a:srgbClr val="403C4E"/>
                </a:solidFill>
                <a:latin typeface="Open Sans"/>
              </a:rPr>
              <a:t>Significant variance in Market Cap to Sales ratios among companies indicates diverse market performance.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50249" y="2844148"/>
            <a:ext cx="69235" cy="4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403C4E"/>
                </a:solidFill>
                <a:latin typeface="Merriweather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31867" y="2741502"/>
            <a:ext cx="3127057" cy="10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2"/>
              </a:lnSpc>
            </a:pPr>
            <a:r>
              <a:rPr lang="en-US" sz="3233">
                <a:solidFill>
                  <a:srgbClr val="403C4E"/>
                </a:solidFill>
                <a:latin typeface="Merriweather Bold"/>
              </a:rPr>
              <a:t>Negative Correlation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55091" y="4069831"/>
            <a:ext cx="3670974" cy="4459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2787">
                <a:solidFill>
                  <a:srgbClr val="403C4E"/>
                </a:solidFill>
                <a:latin typeface="Open Sans"/>
              </a:rPr>
              <a:t>Negative correlation between average market cap and quarterly sales suggests higher market cap does not necessarily translate to higher sales.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51921" y="2844148"/>
            <a:ext cx="53013" cy="4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403C4E"/>
                </a:solidFill>
                <a:latin typeface="Merriweather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36485" y="2844148"/>
            <a:ext cx="3127057" cy="100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2"/>
              </a:lnSpc>
            </a:pPr>
            <a:r>
              <a:rPr lang="en-US" sz="3233">
                <a:solidFill>
                  <a:srgbClr val="403C4E"/>
                </a:solidFill>
                <a:latin typeface="Merriweather Bold"/>
              </a:rPr>
              <a:t>Influential Outliers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81757" y="4217159"/>
            <a:ext cx="3836513" cy="431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8"/>
              </a:lnSpc>
            </a:pPr>
            <a:r>
              <a:rPr lang="en-US" sz="2687">
                <a:solidFill>
                  <a:srgbClr val="403C4E"/>
                </a:solidFill>
                <a:latin typeface="Open Sans"/>
              </a:rPr>
              <a:t>Outliers like SPARC, TCS, and Reliance Industries significantly influence overall metrics, pointing to their unique market positions and strategies.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050" y="0"/>
            <a:ext cx="16987331" cy="10287000"/>
            <a:chOff x="0" y="0"/>
            <a:chExt cx="226497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4977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2649774">
                  <a:moveTo>
                    <a:pt x="0" y="0"/>
                  </a:moveTo>
                  <a:lnTo>
                    <a:pt x="22649774" y="0"/>
                  </a:lnTo>
                  <a:lnTo>
                    <a:pt x="2264977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6036" y="3074938"/>
            <a:ext cx="1017718" cy="1017718"/>
          </a:xfrm>
          <a:custGeom>
            <a:avLst/>
            <a:gdLst/>
            <a:ahLst/>
            <a:cxnLst/>
            <a:rect r="r" b="b" t="t" l="l"/>
            <a:pathLst>
              <a:path h="1017718" w="1017718">
                <a:moveTo>
                  <a:pt x="0" y="0"/>
                </a:moveTo>
                <a:lnTo>
                  <a:pt x="1017718" y="0"/>
                </a:lnTo>
                <a:lnTo>
                  <a:pt x="1017718" y="1017717"/>
                </a:lnTo>
                <a:lnTo>
                  <a:pt x="0" y="1017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5242680" y="3074937"/>
            <a:ext cx="1017718" cy="1017718"/>
          </a:xfrm>
          <a:custGeom>
            <a:avLst/>
            <a:gdLst/>
            <a:ahLst/>
            <a:cxnLst/>
            <a:rect r="r" b="b" t="t" l="l"/>
            <a:pathLst>
              <a:path h="1017718" w="1017718">
                <a:moveTo>
                  <a:pt x="0" y="0"/>
                </a:moveTo>
                <a:lnTo>
                  <a:pt x="1017718" y="0"/>
                </a:lnTo>
                <a:lnTo>
                  <a:pt x="1017718" y="1017718"/>
                </a:lnTo>
                <a:lnTo>
                  <a:pt x="0" y="101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9223413" y="3074937"/>
            <a:ext cx="1017717" cy="1017718"/>
          </a:xfrm>
          <a:custGeom>
            <a:avLst/>
            <a:gdLst/>
            <a:ahLst/>
            <a:cxnLst/>
            <a:rect r="r" b="b" t="t" l="l"/>
            <a:pathLst>
              <a:path h="1017718" w="1017717">
                <a:moveTo>
                  <a:pt x="0" y="0"/>
                </a:moveTo>
                <a:lnTo>
                  <a:pt x="1017718" y="0"/>
                </a:lnTo>
                <a:lnTo>
                  <a:pt x="1017718" y="1017718"/>
                </a:lnTo>
                <a:lnTo>
                  <a:pt x="0" y="1017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12754570" y="3074937"/>
            <a:ext cx="1017718" cy="1017718"/>
          </a:xfrm>
          <a:custGeom>
            <a:avLst/>
            <a:gdLst/>
            <a:ahLst/>
            <a:cxnLst/>
            <a:rect r="r" b="b" t="t" l="l"/>
            <a:pathLst>
              <a:path h="1017718" w="1017718">
                <a:moveTo>
                  <a:pt x="0" y="0"/>
                </a:moveTo>
                <a:lnTo>
                  <a:pt x="1017718" y="0"/>
                </a:lnTo>
                <a:lnTo>
                  <a:pt x="1017718" y="1017718"/>
                </a:lnTo>
                <a:lnTo>
                  <a:pt x="0" y="1017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5290" y="562137"/>
            <a:ext cx="13418719" cy="2073802"/>
          </a:xfrm>
          <a:custGeom>
            <a:avLst/>
            <a:gdLst/>
            <a:ahLst/>
            <a:cxnLst/>
            <a:rect r="r" b="b" t="t" l="l"/>
            <a:pathLst>
              <a:path h="2073802" w="13418719">
                <a:moveTo>
                  <a:pt x="0" y="0"/>
                </a:moveTo>
                <a:lnTo>
                  <a:pt x="13418719" y="0"/>
                </a:lnTo>
                <a:lnTo>
                  <a:pt x="13418719" y="2073802"/>
                </a:lnTo>
                <a:lnTo>
                  <a:pt x="0" y="20738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92836" y="16757"/>
            <a:ext cx="2519176" cy="2619181"/>
          </a:xfrm>
          <a:custGeom>
            <a:avLst/>
            <a:gdLst/>
            <a:ahLst/>
            <a:cxnLst/>
            <a:rect r="r" b="b" t="t" l="l"/>
            <a:pathLst>
              <a:path h="2619181" w="2519176">
                <a:moveTo>
                  <a:pt x="0" y="0"/>
                </a:moveTo>
                <a:lnTo>
                  <a:pt x="2519177" y="0"/>
                </a:lnTo>
                <a:lnTo>
                  <a:pt x="2519177" y="2619182"/>
                </a:lnTo>
                <a:lnTo>
                  <a:pt x="0" y="2619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122091"/>
            <a:ext cx="10728368" cy="91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0"/>
              </a:lnSpc>
            </a:pPr>
            <a:r>
              <a:rPr lang="en-US" sz="5767">
                <a:solidFill>
                  <a:srgbClr val="403C4E"/>
                </a:solidFill>
                <a:latin typeface="Merriweather Bold"/>
              </a:rPr>
              <a:t>Strategic Recommendations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6036" y="4331582"/>
            <a:ext cx="2802910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3C4E"/>
                </a:solidFill>
                <a:latin typeface="Merriweather Bold"/>
              </a:rPr>
              <a:t>Focus on Sales Growth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6036" y="5263560"/>
            <a:ext cx="3125520" cy="345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2439">
                <a:solidFill>
                  <a:srgbClr val="403C4E"/>
                </a:solidFill>
                <a:latin typeface="Open Sans"/>
              </a:rPr>
              <a:t>Implement strategies to boost sales and align with market cap valuations, such as diversifying product lines or expanding market reach.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42680" y="4331582"/>
            <a:ext cx="2802910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3C4E"/>
                </a:solidFill>
                <a:latin typeface="Merriweather Bold"/>
              </a:rPr>
              <a:t>Cost 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42680" y="5263560"/>
            <a:ext cx="3009183" cy="332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348">
                <a:solidFill>
                  <a:srgbClr val="403C4E"/>
                </a:solidFill>
                <a:latin typeface="Open Sans"/>
              </a:rPr>
              <a:t>Optimize operational costs to improve profit margins and support sales growth for companies with high market cap but low sales.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23413" y="4331582"/>
            <a:ext cx="2802910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3C4E"/>
                </a:solidFill>
                <a:latin typeface="Merriweather Bold"/>
              </a:rPr>
              <a:t>Investor Relations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23413" y="5254035"/>
            <a:ext cx="3213145" cy="372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7"/>
              </a:lnSpc>
            </a:pPr>
            <a:r>
              <a:rPr lang="en-US" sz="2336">
                <a:solidFill>
                  <a:srgbClr val="403C4E"/>
                </a:solidFill>
                <a:latin typeface="Open Sans"/>
              </a:rPr>
              <a:t>Strengthen communication with investors to highlight growth potential and sales performance for companies with high sales but low market cap.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46010" y="4331582"/>
            <a:ext cx="2803059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3C4E"/>
                </a:solidFill>
                <a:latin typeface="Merriweather Bold"/>
              </a:rPr>
              <a:t>Innovation and R&amp;D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54570" y="5263560"/>
            <a:ext cx="3617097" cy="332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2397">
                <a:solidFill>
                  <a:srgbClr val="403C4E"/>
                </a:solidFill>
                <a:latin typeface="Open Sans"/>
              </a:rPr>
              <a:t>Invest in research and development to introduce innovative products and services that can enhance market perception and increase market capitalization.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DAGGmELQRvA</dc:identifier>
  <dcterms:modified xsi:type="dcterms:W3CDTF">2011-08-01T06:04:30Z</dcterms:modified>
  <cp:revision>1</cp:revision>
  <dc:title>Financial-Analytics-Report.pptx</dc:title>
</cp:coreProperties>
</file>